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7EFFBF-F759-4603-BA66-158B7EFFFAEF}">
  <a:tblStyle styleId="{DB7EFFBF-F759-4603-BA66-158B7EFFF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8eaa26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c8eaa26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b3c5f7e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b3c5f7e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c8eaa26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c8eaa26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f2a1652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f2a1652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c8eaa26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c8eaa26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3c5f7e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b3c5f7e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3c5f7e2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b3c5f7e2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b3c5f7e2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b3c5f7e2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cbb20993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cbb20993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cbb20993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cbb20993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3c5f7e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b3c5f7e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cbb20993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cbb20993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cbb20993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cbb20993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cbb20993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cbb20993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b3c5f7e2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b3c5f7e2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cbb20993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cbb20993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b3c5f7e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b3c5f7e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b3c5f7e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b3c5f7e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cbb20993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cbb20993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f2a1652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f2a1652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b3c5f7e2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b3c5f7e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b3c5f7e2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b3c5f7e2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b3c5f7e2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b3c5f7e2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b3c5f7e2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b3c5f7e2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3c5f7e2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b3c5f7e2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W81tokcdI2hTO59WaYMps7liC7pnaJ_bWOl0u6AYLQI/edit?usp=sharing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17125" y="2143425"/>
            <a:ext cx="5565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Banking System</a:t>
            </a:r>
            <a:endParaRPr sz="5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SQL Project by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Sebastian, Joseph, Roy, Meryl</a:t>
            </a:r>
            <a:endParaRPr sz="2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150900" y="1257225"/>
            <a:ext cx="41877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Joseph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/>
              <a:t>1.</a:t>
            </a:r>
            <a:r>
              <a:rPr lang="en" sz="1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Credit Card Information:</a:t>
            </a:r>
            <a:endParaRPr sz="12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021" lvl="1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1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Retrieves cardholder name, account number, and balance for credit card holders</a:t>
            </a:r>
            <a:endParaRPr sz="12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021" lvl="1" marL="5715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12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Demonstrates ability to join multiple tables (Customers, Accounts, Cards) and filter results</a:t>
            </a:r>
            <a:endParaRPr sz="12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SQL code: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031"/>
              <a:t>SELECT Customers.cardholderName,Accounts.accountNum, Accounts.balance</a:t>
            </a:r>
            <a:endParaRPr sz="103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31"/>
              <a:t>FROM Customers </a:t>
            </a:r>
            <a:endParaRPr sz="103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31"/>
              <a:t>INNER JOIN Accounts ON Customers.customerID = Accounts.customerID</a:t>
            </a:r>
            <a:endParaRPr sz="103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31"/>
              <a:t>INNER JOIN Cards ON Accounts.accoun</a:t>
            </a:r>
            <a:r>
              <a:rPr lang="en" sz="1040"/>
              <a:t>tID = Cards.accountID</a:t>
            </a:r>
            <a:endParaRPr sz="104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40"/>
              <a:t>WHERE Cards.cardType = 'Credit';</a:t>
            </a:r>
            <a:endParaRPr sz="1040"/>
          </a:p>
        </p:txBody>
      </p:sp>
      <p:sp>
        <p:nvSpPr>
          <p:cNvPr id="353" name="Google Shape;353;p22"/>
          <p:cNvSpPr txBox="1"/>
          <p:nvPr>
            <p:ph type="title"/>
          </p:nvPr>
        </p:nvSpPr>
        <p:spPr>
          <a:xfrm>
            <a:off x="889000" y="701450"/>
            <a:ext cx="74454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pic>
        <p:nvPicPr>
          <p:cNvPr id="354" name="Google Shape;3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475" y="2189000"/>
            <a:ext cx="3865876" cy="17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889000" y="701450"/>
            <a:ext cx="74454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360" name="Google Shape;360;p23"/>
          <p:cNvSpPr txBox="1"/>
          <p:nvPr>
            <p:ph idx="1" type="body"/>
          </p:nvPr>
        </p:nvSpPr>
        <p:spPr>
          <a:xfrm>
            <a:off x="324968" y="1410350"/>
            <a:ext cx="40752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Account Type Analysis: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45720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Calculates account count, average balance, and total balance for each account type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Shows proficiency in using aggregate functions (COUNT, AVG, SUM) and grouping data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SQL code: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000"/>
              <a:t>SELECT Accounts.accountType, COUNT(*) AS account_count,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       AVG(Accounts.balance) AS avg_balance,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       SUM(Accounts.balance) AS total_balance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FROM Accounts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GROUP BY Accounts.accountType;</a:t>
            </a:r>
            <a:endParaRPr sz="1000"/>
          </a:p>
        </p:txBody>
      </p:sp>
      <p:pic>
        <p:nvPicPr>
          <p:cNvPr id="361" name="Google Shape;3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075" y="2640425"/>
            <a:ext cx="4817775" cy="9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67850" y="1257225"/>
            <a:ext cx="4098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Above-Average Balance Identification: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143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Finds customers with balances higher than the average for their account type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Illustrates use of subqueries and comparison operations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SQL code: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000"/>
              <a:t>SELECT Customers.cardholderName, Accounts.accountNum, Accounts.balance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FROM Customers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INNER JOIN Accounts ON Customers.customerID = Accounts.customerID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WHERE Accounts.balance &gt; (SELECT AVG(balance) FROM Accounts);</a:t>
            </a:r>
            <a:endParaRPr sz="1000"/>
          </a:p>
        </p:txBody>
      </p:sp>
      <p:sp>
        <p:nvSpPr>
          <p:cNvPr id="367" name="Google Shape;367;p24"/>
          <p:cNvSpPr txBox="1"/>
          <p:nvPr>
            <p:ph type="title"/>
          </p:nvPr>
        </p:nvSpPr>
        <p:spPr>
          <a:xfrm>
            <a:off x="889000" y="701450"/>
            <a:ext cx="74454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75" y="2661100"/>
            <a:ext cx="3590450" cy="1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title"/>
          </p:nvPr>
        </p:nvSpPr>
        <p:spPr>
          <a:xfrm>
            <a:off x="889000" y="701450"/>
            <a:ext cx="74454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374" name="Google Shape;374;p25"/>
          <p:cNvSpPr txBox="1"/>
          <p:nvPr>
            <p:ph idx="1" type="body"/>
          </p:nvPr>
        </p:nvSpPr>
        <p:spPr>
          <a:xfrm>
            <a:off x="205525" y="1410350"/>
            <a:ext cx="47070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4. Transaction Analysis by Card Type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143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Counts transactions and sums amounts for each card type, with specific criteria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Showcases advanced SQL techniques like GROUP BY, HAVING, and complex conditions</a:t>
            </a:r>
            <a:endParaRPr sz="1050"/>
          </a:p>
        </p:txBody>
      </p:sp>
      <p:sp>
        <p:nvSpPr>
          <p:cNvPr id="375" name="Google Shape;375;p25"/>
          <p:cNvSpPr txBox="1"/>
          <p:nvPr/>
        </p:nvSpPr>
        <p:spPr>
          <a:xfrm>
            <a:off x="205525" y="2668125"/>
            <a:ext cx="42984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SQL code: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SELECT Cards.cardType, COUNT(*) AS transaction_count, SUM(Transactions.amount) AS total_amount</a:t>
            </a:r>
            <a:endParaRPr sz="9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Cards</a:t>
            </a:r>
            <a:endParaRPr sz="9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INNER JOIN Transactions ON Cards.cardID = Transactions.cardID</a:t>
            </a:r>
            <a:endParaRPr sz="9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GROUP BY Cards.cardType</a:t>
            </a:r>
            <a:endParaRPr sz="9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HAVING COUNT(*) &gt; 2 AND SUM(Transactions.amount) &gt; 200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72" y="2821250"/>
            <a:ext cx="4476375" cy="11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889000" y="701450"/>
            <a:ext cx="74454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229950" y="1410350"/>
            <a:ext cx="39009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Credit Utilization Overview: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71450" rtl="0" algn="l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Retrieves credit card limits and available credit for all customers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1714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Demonstrates mastery of LEFT OUTER JOINs to include customers without credit cards</a:t>
            </a:r>
            <a:endParaRPr sz="2060"/>
          </a:p>
        </p:txBody>
      </p:sp>
      <p:sp>
        <p:nvSpPr>
          <p:cNvPr id="383" name="Google Shape;383;p26"/>
          <p:cNvSpPr txBox="1"/>
          <p:nvPr/>
        </p:nvSpPr>
        <p:spPr>
          <a:xfrm>
            <a:off x="130200" y="2830800"/>
            <a:ext cx="44418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SQL code: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SELECT Customers.cardholderName, Accounts.accountNum, CreditCards.creditLimit, CreditCards.availableCredit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Customers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LEFT OUTER JOIN Accounts ON Customers.customerID = Accounts.customerID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LEFT OUTER JOIN Cards ON Accounts.accountID = Cards.accountID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LEFT OUTER JOIN CreditCards ON Cards.cardID = CreditCards.cardID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WHERE Cards.cardType = 'Credit' OR Cards.cardType IS NULL;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851" y="2418075"/>
            <a:ext cx="4925593" cy="15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63" y="906125"/>
            <a:ext cx="3757850" cy="42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213" y="0"/>
            <a:ext cx="4561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>
            <p:ph idx="4294967295" type="title"/>
          </p:nvPr>
        </p:nvSpPr>
        <p:spPr>
          <a:xfrm>
            <a:off x="412375" y="0"/>
            <a:ext cx="37578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Creation</a:t>
            </a:r>
            <a:endParaRPr/>
          </a:p>
        </p:txBody>
      </p:sp>
      <p:sp>
        <p:nvSpPr>
          <p:cNvPr id="392" name="Google Shape;392;p27"/>
          <p:cNvSpPr txBox="1"/>
          <p:nvPr/>
        </p:nvSpPr>
        <p:spPr>
          <a:xfrm>
            <a:off x="651475" y="494525"/>
            <a:ext cx="3279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By Meryl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000" y="0"/>
            <a:ext cx="9196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Modifications to tables – Sebastian</a:t>
            </a:r>
            <a:endParaRPr/>
          </a:p>
        </p:txBody>
      </p:sp>
      <p:pic>
        <p:nvPicPr>
          <p:cNvPr id="409" name="Google Shape;4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188" y="1597875"/>
            <a:ext cx="6353723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 txBox="1"/>
          <p:nvPr/>
        </p:nvSpPr>
        <p:spPr>
          <a:xfrm>
            <a:off x="231500" y="1808550"/>
            <a:ext cx="12540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(Similar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modifications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be made to credit card tables)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Vulnerability: Weak encryption.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of login System – Sebastian</a:t>
            </a: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6160597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906825" y="1435775"/>
            <a:ext cx="53304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</a:rPr>
              <a:t>Objective</a:t>
            </a:r>
            <a:r>
              <a:rPr lang="en">
                <a:solidFill>
                  <a:srgbClr val="7F6000"/>
                </a:solidFill>
              </a:rPr>
              <a:t>: to build a robust, secure, and user-friendly banking system application for managing accounts, cards, and transactions.</a:t>
            </a:r>
            <a:endParaRPr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</a:rPr>
              <a:t>The database helps display to customers their personal banking data while keeping any credentials safe from any malicious attacks or injections through hashed passwords, input validation, and administrative management.</a:t>
            </a:r>
            <a:endParaRPr b="1"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</a:rPr>
              <a:t>Scope of Presentation</a:t>
            </a:r>
            <a:r>
              <a:rPr lang="en">
                <a:solidFill>
                  <a:srgbClr val="7F6000"/>
                </a:solidFill>
              </a:rPr>
              <a:t>: to summarize the functionalities implemented</a:t>
            </a:r>
            <a:br>
              <a:rPr lang="en">
                <a:solidFill>
                  <a:srgbClr val="7F6000"/>
                </a:solidFill>
              </a:rPr>
            </a:br>
            <a:r>
              <a:rPr lang="en">
                <a:solidFill>
                  <a:srgbClr val="7F6000"/>
                </a:solidFill>
              </a:rPr>
              <a:t>(e.g., customer management, accounts, transactions, cards).</a:t>
            </a:r>
            <a:endParaRPr>
              <a:solidFill>
                <a:srgbClr val="7F6000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</a:rPr>
              <a:t>Significance</a:t>
            </a:r>
            <a:r>
              <a:rPr lang="en">
                <a:solidFill>
                  <a:srgbClr val="7F6000"/>
                </a:solidFill>
              </a:rPr>
              <a:t>: Highlight contributions to solving real-world banking challenges.</a:t>
            </a:r>
            <a:endParaRPr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010" y="-12"/>
            <a:ext cx="36645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95390" y="-12"/>
            <a:ext cx="3664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of login System – Sebastian</a:t>
            </a:r>
            <a:endParaRPr/>
          </a:p>
        </p:txBody>
      </p:sp>
      <p:pic>
        <p:nvPicPr>
          <p:cNvPr id="422" name="Google Shape;4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00" y="1472975"/>
            <a:ext cx="768279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of login System – Sebastian</a:t>
            </a:r>
            <a:endParaRPr/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63" y="1597875"/>
            <a:ext cx="523868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– Roy</a:t>
            </a:r>
            <a:endParaRPr/>
          </a:p>
        </p:txBody>
      </p:sp>
      <p:sp>
        <p:nvSpPr>
          <p:cNvPr id="434" name="Google Shape;434;p34"/>
          <p:cNvSpPr txBox="1"/>
          <p:nvPr>
            <p:ph idx="1" type="body"/>
          </p:nvPr>
        </p:nvSpPr>
        <p:spPr>
          <a:xfrm>
            <a:off x="177275" y="17610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CSS Stylesheet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Click Here for full Stylesheet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Additional style in index.html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00" y="202200"/>
            <a:ext cx="4068701" cy="4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1056750" y="6752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Challenges, Techniques Used</a:t>
            </a:r>
            <a:endParaRPr/>
          </a:p>
        </p:txBody>
      </p:sp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592050" y="1300150"/>
            <a:ext cx="79599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2210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900">
                <a:solidFill>
                  <a:schemeClr val="dk1"/>
                </a:solidFill>
              </a:rPr>
              <a:t>Challenges</a:t>
            </a:r>
            <a:r>
              <a:rPr lang="en" sz="1900">
                <a:solidFill>
                  <a:schemeClr val="dk1"/>
                </a:solidFill>
              </a:rPr>
              <a:t>: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Technical hurdles (e.g., SQL complexity, difficulties connecting to database, debugging schema issues).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Finding team coordination under time constraints.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Cryptographic dependencies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Security Bottleneck and Version Control</a:t>
            </a:r>
            <a:endParaRPr sz="1900">
              <a:solidFill>
                <a:schemeClr val="dk1"/>
              </a:solidFill>
            </a:endParaRPr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900">
                <a:solidFill>
                  <a:schemeClr val="dk1"/>
                </a:solidFill>
              </a:rPr>
              <a:t>Techniques</a:t>
            </a:r>
            <a:r>
              <a:rPr lang="en" sz="1900">
                <a:solidFill>
                  <a:schemeClr val="dk1"/>
                </a:solidFill>
              </a:rPr>
              <a:t>: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Valuable techniques for SQL language and HTML/PHP usage.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Working together as a team, and creating time to check on our project’s progress.</a:t>
            </a:r>
            <a:endParaRPr sz="1900">
              <a:solidFill>
                <a:schemeClr val="dk1"/>
              </a:solidFill>
            </a:endParaRPr>
          </a:p>
          <a:p>
            <a:pPr indent="-32210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900">
                <a:solidFill>
                  <a:schemeClr val="dk1"/>
                </a:solidFill>
              </a:rPr>
              <a:t>Understanding of database design principles within </a:t>
            </a:r>
            <a:r>
              <a:rPr lang="en" sz="1900">
                <a:solidFill>
                  <a:schemeClr val="dk1"/>
                </a:solidFill>
              </a:rPr>
              <a:t>limiting</a:t>
            </a:r>
            <a:r>
              <a:rPr lang="en" sz="1900">
                <a:solidFill>
                  <a:schemeClr val="dk1"/>
                </a:solidFill>
              </a:rPr>
              <a:t> constraints of scope.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Desired Edits (in order of priority)</a:t>
            </a:r>
            <a:endParaRPr/>
          </a:p>
        </p:txBody>
      </p:sp>
      <p:sp>
        <p:nvSpPr>
          <p:cNvPr id="447" name="Google Shape;447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Ad-Hoc Queries,</a:t>
            </a:r>
            <a:r>
              <a:rPr lang="en" sz="2000"/>
              <a:t> Tables, and Table Pages Adjusted for Cryptographic dependencies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2. Stronger implementation of Customer and Admin Dashboard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3. Data Masking for sensitive information</a:t>
            </a:r>
            <a:endParaRPr sz="20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“****4481930529”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4. More secure encryption (with key, somehow asymmetric if time permits)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5. Reach: HTTPS Encryption for all web requests with SSL certificate, to prevent on-path attacks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/>
          <p:nvPr>
            <p:ph type="title"/>
          </p:nvPr>
        </p:nvSpPr>
        <p:spPr>
          <a:xfrm>
            <a:off x="1303800" y="598575"/>
            <a:ext cx="3312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Outcomes</a:t>
            </a:r>
            <a:endParaRPr/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621" y="689100"/>
            <a:ext cx="2823956" cy="3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>
            <p:ph idx="1" type="body"/>
          </p:nvPr>
        </p:nvSpPr>
        <p:spPr>
          <a:xfrm>
            <a:off x="675150" y="1773225"/>
            <a:ext cx="48504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Success implementing </a:t>
            </a:r>
            <a:r>
              <a:rPr lang="en"/>
              <a:t>banking database.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Creation of normalized tables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Development of complex SQL queries to extract meaningful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Implementation of extra functionality security features (password usage, hashing)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Overall, an honest attempt of understanding real-world banking data management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>
            <p:ph idx="4294967295" type="title"/>
          </p:nvPr>
        </p:nvSpPr>
        <p:spPr>
          <a:xfrm>
            <a:off x="811125" y="4010138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  <p:sp>
        <p:nvSpPr>
          <p:cNvPr id="460" name="Google Shape;460;p38"/>
          <p:cNvSpPr txBox="1"/>
          <p:nvPr>
            <p:ph idx="1" type="body"/>
          </p:nvPr>
        </p:nvSpPr>
        <p:spPr>
          <a:xfrm>
            <a:off x="1404825" y="454962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Any questions?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Q&amp;A</a:t>
            </a:r>
            <a:endParaRPr sz="3200"/>
          </a:p>
        </p:txBody>
      </p:sp>
      <p:pic>
        <p:nvPicPr>
          <p:cNvPr id="461" name="Google Shape;4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24" y="253225"/>
            <a:ext cx="7030500" cy="37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 rotWithShape="1">
          <a:blip r:embed="rId4">
            <a:alphaModFix/>
          </a:blip>
          <a:srcRect b="17722" l="0" r="0" t="0"/>
          <a:stretch/>
        </p:blipFill>
        <p:spPr>
          <a:xfrm>
            <a:off x="5026235" y="1308075"/>
            <a:ext cx="1285514" cy="99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Currently Limited Functionality due to Security Bottleneck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Pentesting welcome: </a:t>
            </a:r>
            <a:r>
              <a:rPr b="1" lang="en"/>
              <a:t>hack us!</a:t>
            </a:r>
            <a:endParaRPr b="1"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75" y="2937950"/>
            <a:ext cx="1804400" cy="1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802100" y="325650"/>
            <a:ext cx="5857800" cy="9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299" name="Google Shape;299;p16"/>
          <p:cNvSpPr txBox="1"/>
          <p:nvPr/>
        </p:nvSpPr>
        <p:spPr>
          <a:xfrm>
            <a:off x="472625" y="1567900"/>
            <a:ext cx="84399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4A86E8"/>
                </a:highlight>
                <a:latin typeface="Nunito"/>
                <a:ea typeface="Nunito"/>
                <a:cs typeface="Nunito"/>
                <a:sym typeface="Nunito"/>
              </a:rPr>
              <a:t>Sebastian – Security: Hashing, Login (PHP), Input Validation/Sanization </a:t>
            </a:r>
            <a:endParaRPr b="1" sz="1700">
              <a:solidFill>
                <a:schemeClr val="lt1"/>
              </a:solidFill>
              <a:highlight>
                <a:srgbClr val="4A86E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9900FF"/>
                </a:highlight>
                <a:latin typeface="Nunito"/>
                <a:ea typeface="Nunito"/>
                <a:cs typeface="Nunito"/>
                <a:sym typeface="Nunito"/>
              </a:rPr>
              <a:t>Joseph – Queries, HTML (Tables, </a:t>
            </a:r>
            <a:r>
              <a:rPr b="1" lang="en" sz="1700">
                <a:solidFill>
                  <a:schemeClr val="lt1"/>
                </a:solidFill>
                <a:highlight>
                  <a:srgbClr val="9900FF"/>
                </a:highlight>
                <a:latin typeface="Nunito"/>
                <a:ea typeface="Nunito"/>
                <a:cs typeface="Nunito"/>
                <a:sym typeface="Nunito"/>
              </a:rPr>
              <a:t>Style</a:t>
            </a:r>
            <a:r>
              <a:rPr b="1" lang="en" sz="1700">
                <a:solidFill>
                  <a:schemeClr val="lt1"/>
                </a:solidFill>
                <a:highlight>
                  <a:srgbClr val="9900FF"/>
                </a:highlight>
                <a:latin typeface="Nunito"/>
                <a:ea typeface="Nunito"/>
                <a:cs typeface="Nunito"/>
                <a:sym typeface="Nunito"/>
              </a:rPr>
              <a:t>), PHP, DB Connection</a:t>
            </a:r>
            <a:endParaRPr b="1" sz="1700">
              <a:solidFill>
                <a:schemeClr val="lt1"/>
              </a:solidFill>
              <a:highlight>
                <a:srgbClr val="9900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980000"/>
                </a:highlight>
                <a:latin typeface="Nunito"/>
                <a:ea typeface="Nunito"/>
                <a:cs typeface="Nunito"/>
                <a:sym typeface="Nunito"/>
              </a:rPr>
              <a:t>Meryl – Normalization, Diagram  </a:t>
            </a:r>
            <a:endParaRPr b="1" sz="1700">
              <a:solidFill>
                <a:schemeClr val="lt1"/>
              </a:solidFill>
              <a:highlight>
                <a:srgbClr val="98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38761D"/>
                </a:highlight>
                <a:latin typeface="Nunito"/>
                <a:ea typeface="Nunito"/>
                <a:cs typeface="Nunito"/>
                <a:sym typeface="Nunito"/>
              </a:rPr>
              <a:t>Roy – HTML, CSS</a:t>
            </a:r>
            <a:endParaRPr b="1" sz="1700">
              <a:solidFill>
                <a:schemeClr val="lt1"/>
              </a:solidFill>
              <a:highlight>
                <a:srgbClr val="38761D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highlight>
                  <a:srgbClr val="38761D"/>
                </a:highlight>
                <a:latin typeface="Nunito"/>
                <a:ea typeface="Nunito"/>
                <a:cs typeface="Nunito"/>
                <a:sym typeface="Nunito"/>
              </a:rPr>
              <a:t>Software Used: HTML, CSS, PHP, WINSCP, MySQL, Brackets</a:t>
            </a:r>
            <a:endParaRPr b="1" sz="1700">
              <a:solidFill>
                <a:schemeClr val="lt1"/>
              </a:solidFill>
              <a:highlight>
                <a:srgbClr val="38761D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/>
        </p:nvSpPr>
        <p:spPr>
          <a:xfrm>
            <a:off x="506900" y="202400"/>
            <a:ext cx="30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ER Diagram</a:t>
            </a:r>
            <a:endParaRPr/>
          </a:p>
        </p:txBody>
      </p:sp>
      <p:sp>
        <p:nvSpPr>
          <p:cNvPr id="305" name="Google Shape;305;p17"/>
          <p:cNvSpPr txBox="1"/>
          <p:nvPr/>
        </p:nvSpPr>
        <p:spPr>
          <a:xfrm>
            <a:off x="506900" y="937275"/>
            <a:ext cx="32796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Original design by Sebastian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Normalization &amp; Edits by Meryl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05" y="0"/>
            <a:ext cx="40322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7"/>
          <p:cNvSpPr txBox="1"/>
          <p:nvPr/>
        </p:nvSpPr>
        <p:spPr>
          <a:xfrm>
            <a:off x="1176050" y="3064250"/>
            <a:ext cx="21981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tokenization has been   --&gt; implemented with hashing. There is no longer an additional Token table.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675651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208550" y="1231551"/>
            <a:ext cx="7030500" cy="13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Meryl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Customers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(customer_id (int, PK), account_id (int, PK, FK), cardholder_name (string), password (string)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4" name="Google Shape;314;p18"/>
          <p:cNvGraphicFramePr/>
          <p:nvPr/>
        </p:nvGraphicFramePr>
        <p:xfrm>
          <a:off x="1303800" y="20731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Cardholder_name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</a:t>
                      </a:r>
                      <a:r>
                        <a:rPr lang="en" sz="1200"/>
                        <a:t>assword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5" name="Google Shape;315;p18"/>
          <p:cNvSpPr txBox="1"/>
          <p:nvPr/>
        </p:nvSpPr>
        <p:spPr>
          <a:xfrm>
            <a:off x="1303800" y="2454101"/>
            <a:ext cx="72390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Cardholder_name and password are independent of each other but are completely dependent on the recognition of customer_id and account_id.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2</a:t>
            </a:r>
            <a:r>
              <a:rPr b="1" lang="en" sz="1200"/>
              <a:t>.</a:t>
            </a:r>
            <a:r>
              <a:rPr b="1" lang="en" sz="1200"/>
              <a:t> Accounts Table</a:t>
            </a:r>
            <a:br>
              <a:rPr b="1" lang="en" sz="1200"/>
            </a:br>
            <a:r>
              <a:rPr b="1" lang="en" sz="1200"/>
              <a:t>(</a:t>
            </a:r>
            <a:r>
              <a:rPr lang="en" sz="1200"/>
              <a:t>account_id (int, PK)</a:t>
            </a:r>
            <a:r>
              <a:rPr b="1" lang="en" sz="1200"/>
              <a:t>, </a:t>
            </a:r>
            <a:r>
              <a:rPr lang="en" sz="1200"/>
              <a:t>account_number (int)</a:t>
            </a:r>
            <a:r>
              <a:rPr b="1" lang="en" sz="1200"/>
              <a:t>, </a:t>
            </a:r>
            <a:r>
              <a:rPr lang="en" sz="1200"/>
              <a:t>balance (int)</a:t>
            </a:r>
            <a:r>
              <a:rPr b="1" lang="en" sz="1200"/>
              <a:t>, </a:t>
            </a:r>
            <a:r>
              <a:rPr lang="en" sz="1200"/>
              <a:t>account_type (string))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16" name="Google Shape;316;p18"/>
          <p:cNvGraphicFramePr/>
          <p:nvPr/>
        </p:nvGraphicFramePr>
        <p:xfrm>
          <a:off x="1303800" y="3554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account_number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balance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Account_type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7" name="Google Shape;317;p18"/>
          <p:cNvSpPr txBox="1"/>
          <p:nvPr/>
        </p:nvSpPr>
        <p:spPr>
          <a:xfrm>
            <a:off x="1333500" y="3935751"/>
            <a:ext cx="7239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Account number, balance, and account type all rely on ID without necessarily relying on each other, and have unique information that warrant being within the same table.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/>
        </p:nvSpPr>
        <p:spPr>
          <a:xfrm>
            <a:off x="899575" y="190500"/>
            <a:ext cx="72390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3. Checking Account Table</a:t>
            </a:r>
            <a:br>
              <a:rPr b="1" lang="en" sz="1200"/>
            </a:br>
            <a:r>
              <a:rPr b="1" lang="en" sz="1200"/>
              <a:t>(</a:t>
            </a:r>
            <a:r>
              <a:rPr lang="en" sz="1200"/>
              <a:t>account_id (int, PK, FK), account_type (string, PK, FK), linked_debit_card_id (int), overdraft_limit (int))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23" name="Google Shape;323;p19"/>
          <p:cNvGraphicFramePr/>
          <p:nvPr/>
        </p:nvGraphicFramePr>
        <p:xfrm>
          <a:off x="899575" y="73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Account_type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Linked_debit_card_id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Overdraft_limit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19"/>
          <p:cNvSpPr txBox="1"/>
          <p:nvPr/>
        </p:nvSpPr>
        <p:spPr>
          <a:xfrm>
            <a:off x="910175" y="1132425"/>
            <a:ext cx="73767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a subtype of Accounts, this table has linked debit card and overdraft limits relying upon account type, which is therefore made into a primary key alongside account id.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4. Savings Account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(</a:t>
            </a:r>
            <a:r>
              <a:rPr lang="en" sz="1200"/>
              <a:t>account_id (int, PK FK), account_type (string, PK, FK), interest_rate (int))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25" name="Google Shape;325;p19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Account_type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Interest_rate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19"/>
          <p:cNvSpPr txBox="1"/>
          <p:nvPr/>
        </p:nvSpPr>
        <p:spPr>
          <a:xfrm>
            <a:off x="952500" y="2772825"/>
            <a:ext cx="72390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Same reasoning as Checking Account.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5. Cards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(</a:t>
            </a:r>
            <a:r>
              <a:rPr lang="en" sz="1200"/>
              <a:t>card_id (int, PK)</a:t>
            </a:r>
            <a:r>
              <a:rPr b="1" lang="en" sz="1200"/>
              <a:t>, </a:t>
            </a:r>
            <a:r>
              <a:rPr lang="en" sz="1200"/>
              <a:t>account_id (int, PK, FK), cardholder_name (string), card_number (encrypted int), expiration_date (date), security_code (int), billing_address (string), card_type (string)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27" name="Google Shape;327;p19"/>
          <p:cNvGraphicFramePr/>
          <p:nvPr/>
        </p:nvGraphicFramePr>
        <p:xfrm>
          <a:off x="899575" y="395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Account_id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Cardholder_ name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 number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Expiration_date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Security_code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Biling_ address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Card_type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19"/>
          <p:cNvSpPr txBox="1"/>
          <p:nvPr/>
        </p:nvSpPr>
        <p:spPr>
          <a:xfrm>
            <a:off x="920750" y="4561425"/>
            <a:ext cx="702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All attributes listed are dependent on card_id and account_id.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/>
        </p:nvSpPr>
        <p:spPr>
          <a:xfrm>
            <a:off x="407400" y="592613"/>
            <a:ext cx="8329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6. Credit Card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(</a:t>
            </a:r>
            <a:r>
              <a:rPr lang="en" sz="1200"/>
              <a:t>card_id (int, PK)</a:t>
            </a:r>
            <a:r>
              <a:rPr b="1" lang="en" sz="1200"/>
              <a:t>, </a:t>
            </a:r>
            <a:r>
              <a:rPr lang="en" sz="1200"/>
              <a:t>card_type (string, PK, FK),</a:t>
            </a:r>
            <a:r>
              <a:rPr b="1" lang="en" sz="1200"/>
              <a:t> </a:t>
            </a:r>
            <a:r>
              <a:rPr lang="en" sz="1200"/>
              <a:t>credit_limit (int)</a:t>
            </a:r>
            <a:r>
              <a:rPr b="1" lang="en" sz="1200"/>
              <a:t>, </a:t>
            </a:r>
            <a:r>
              <a:rPr lang="en" sz="1200"/>
              <a:t>available_credit (int</a:t>
            </a:r>
            <a:r>
              <a:rPr b="1" lang="en" sz="1200"/>
              <a:t>, </a:t>
            </a:r>
            <a:r>
              <a:rPr lang="en" sz="1200"/>
              <a:t>interest_rate (int)</a:t>
            </a:r>
            <a:r>
              <a:rPr b="1" lang="en" sz="1200"/>
              <a:t>, </a:t>
            </a:r>
            <a:r>
              <a:rPr lang="en" sz="1200"/>
              <a:t>reward_points (int)</a:t>
            </a:r>
            <a:r>
              <a:rPr b="1" lang="en" sz="1200"/>
              <a:t>, </a:t>
            </a:r>
            <a:r>
              <a:rPr lang="en" sz="1200"/>
              <a:t>next_billing_date (date)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4" name="Google Shape;334;p20"/>
          <p:cNvGraphicFramePr/>
          <p:nvPr/>
        </p:nvGraphicFramePr>
        <p:xfrm>
          <a:off x="407400" y="149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091600"/>
                <a:gridCol w="1091600"/>
                <a:gridCol w="1091600"/>
                <a:gridCol w="1091600"/>
                <a:gridCol w="1091600"/>
                <a:gridCol w="1091600"/>
                <a:gridCol w="1091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Card_id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Card_type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Credit_limit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Available_credit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Interest_rate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Reward_points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Next_biling_date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20"/>
          <p:cNvSpPr txBox="1"/>
          <p:nvPr/>
        </p:nvSpPr>
        <p:spPr>
          <a:xfrm>
            <a:off x="407400" y="1809838"/>
            <a:ext cx="83292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a subtype of Cards, the attributes depended on a specific answer of Card Type, which was thus split into the credit and debit subtypes to house all the depended attributes.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7. Debit Card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(c</a:t>
            </a:r>
            <a:r>
              <a:rPr lang="en" sz="1200"/>
              <a:t>ard_id (int, PK)</a:t>
            </a:r>
            <a:r>
              <a:rPr b="1" lang="en" sz="1200"/>
              <a:t>, </a:t>
            </a:r>
            <a:r>
              <a:rPr lang="en" sz="1200"/>
              <a:t>card_type (string, PK, FK),</a:t>
            </a:r>
            <a:r>
              <a:rPr b="1" lang="en" sz="1200"/>
              <a:t> </a:t>
            </a:r>
            <a:r>
              <a:rPr lang="en" sz="1200"/>
              <a:t>account_balance (int), daily_withdrawal_limit (int), overdraft_protection (int), linked_account_num (int))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6" name="Google Shape;336;p20"/>
          <p:cNvGraphicFramePr/>
          <p:nvPr/>
        </p:nvGraphicFramePr>
        <p:xfrm>
          <a:off x="449750" y="3577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206500"/>
                <a:gridCol w="1206500"/>
                <a:gridCol w="1121825"/>
                <a:gridCol w="1280600"/>
                <a:gridCol w="1217075"/>
                <a:gridCol w="1524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Card_id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Card_type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Account_balance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Daily_withdrawal_limit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Overdraft_protection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Linked_account_num</a:t>
                      </a:r>
                      <a:endParaRPr sz="9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20"/>
          <p:cNvSpPr txBox="1"/>
          <p:nvPr/>
        </p:nvSpPr>
        <p:spPr>
          <a:xfrm>
            <a:off x="407400" y="3894788"/>
            <a:ext cx="8329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Same reasoning as Credit Cards table.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/>
        </p:nvSpPr>
        <p:spPr>
          <a:xfrm>
            <a:off x="317525" y="148175"/>
            <a:ext cx="85197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8. Transactions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200"/>
              <a:t>(</a:t>
            </a:r>
            <a:r>
              <a:rPr lang="en" sz="1200"/>
              <a:t>transaction_id (int, PK)</a:t>
            </a:r>
            <a:r>
              <a:rPr b="1" lang="en" sz="1200"/>
              <a:t>, </a:t>
            </a:r>
            <a:r>
              <a:rPr lang="en" sz="1200"/>
              <a:t>card_id (int, PK, FK)</a:t>
            </a:r>
            <a:r>
              <a:rPr b="1" lang="en" sz="1200"/>
              <a:t>, </a:t>
            </a:r>
            <a:r>
              <a:rPr lang="en" sz="1200"/>
              <a:t>account_id (int, FK)</a:t>
            </a:r>
            <a:r>
              <a:rPr b="1" lang="en" sz="1200"/>
              <a:t>, </a:t>
            </a:r>
            <a:r>
              <a:rPr lang="en" sz="1200"/>
              <a:t>vendor_id (int)</a:t>
            </a:r>
            <a:r>
              <a:rPr b="1" lang="en" sz="1200"/>
              <a:t>, </a:t>
            </a:r>
            <a:r>
              <a:rPr lang="en" sz="1200"/>
              <a:t>description (string)</a:t>
            </a:r>
            <a:r>
              <a:rPr b="1" lang="en" sz="1200"/>
              <a:t>, </a:t>
            </a:r>
            <a:r>
              <a:rPr lang="en" sz="1200"/>
              <a:t>transaction_date (date)</a:t>
            </a:r>
            <a:r>
              <a:rPr b="1" lang="en" sz="1200"/>
              <a:t>, </a:t>
            </a:r>
            <a:r>
              <a:rPr lang="en" sz="1200"/>
              <a:t>amount (int))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43" name="Google Shape;343;p21"/>
          <p:cNvGraphicFramePr/>
          <p:nvPr/>
        </p:nvGraphicFramePr>
        <p:xfrm>
          <a:off x="317525" y="168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1082525"/>
                <a:gridCol w="1082525"/>
                <a:gridCol w="1082525"/>
                <a:gridCol w="1082525"/>
                <a:gridCol w="893600"/>
                <a:gridCol w="1271450"/>
                <a:gridCol w="1082525"/>
              </a:tblGrid>
              <a:tr h="1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Transaction_id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Card_id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Account_id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Vendor_id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description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Transaction_date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21"/>
          <p:cNvSpPr txBox="1"/>
          <p:nvPr/>
        </p:nvSpPr>
        <p:spPr>
          <a:xfrm>
            <a:off x="328075" y="2010825"/>
            <a:ext cx="79797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Transaction mitigates dependency of included attributes, which would have caused issues if included in the Card and Account tables. Transactions table therefore maintains 3NF.</a:t>
            </a:r>
            <a:endParaRPr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9. Token Table</a:t>
            </a:r>
            <a:endParaRPr b="1" sz="1200"/>
          </a:p>
          <a:p>
            <a:pPr indent="0" lvl="0" marL="0" rtl="0" algn="l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/>
              <a:t>(</a:t>
            </a:r>
            <a:r>
              <a:rPr lang="en" sz="1200"/>
              <a:t>token_id (int, PK)</a:t>
            </a:r>
            <a:r>
              <a:rPr b="1" lang="en" sz="1200"/>
              <a:t>, </a:t>
            </a:r>
            <a:r>
              <a:rPr lang="en" sz="1200"/>
              <a:t>card_id (int, FK), card_token (string))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45" name="Google Shape;345;p21"/>
          <p:cNvGraphicFramePr/>
          <p:nvPr/>
        </p:nvGraphicFramePr>
        <p:xfrm>
          <a:off x="412750" y="355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{DB7EFFBF-F759-4603-BA66-158B7EFFFAEF}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Token_id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Card_id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Card_token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21"/>
          <p:cNvSpPr txBox="1"/>
          <p:nvPr/>
        </p:nvSpPr>
        <p:spPr>
          <a:xfrm>
            <a:off x="402175" y="3937000"/>
            <a:ext cx="723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Since Token is dependent on card_id, the Token_id was separated from Card as a response.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7" name="Google Shape;3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150" y="2657175"/>
            <a:ext cx="813475" cy="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